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86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4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71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70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03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40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05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086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634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594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3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BA15-FAB5-4F89-9C4B-06909A018801}" type="datetimeFigureOut">
              <a:rPr lang="fr-FR" smtClean="0"/>
              <a:t>07/09/2015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EF216-FA7C-4801-9160-8CE213A4B9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938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s://icos-atc.lsce.ipsl.fr/?q=MH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98719" y="910461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Figure 1. Représentation </a:t>
            </a:r>
            <a:r>
              <a:rPr lang="fr-FR" sz="1200" dirty="0"/>
              <a:t>de la </a:t>
            </a:r>
            <a:r>
              <a:rPr lang="fr-FR" sz="1200" dirty="0" smtClean="0"/>
              <a:t>chronique globale </a:t>
            </a:r>
            <a:r>
              <a:rPr lang="fr-FR" sz="1200" i="1" dirty="0" smtClean="0"/>
              <a:t>(toutes les données brutes, toutes les moyennes mensuelles et toutes les moyennes annuelles)</a:t>
            </a:r>
            <a:endParaRPr lang="fr-FR" sz="1200" i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3" t="14606" r="14785" b="24800"/>
          <a:stretch/>
        </p:blipFill>
        <p:spPr bwMode="auto">
          <a:xfrm>
            <a:off x="201564" y="1619357"/>
            <a:ext cx="4775577" cy="20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61943" y="3645024"/>
            <a:ext cx="49861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Tableau 1. Bilan opérationnel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44" t="13784" r="14848" b="43108"/>
          <a:stretch/>
        </p:blipFill>
        <p:spPr bwMode="auto">
          <a:xfrm>
            <a:off x="5209388" y="1700808"/>
            <a:ext cx="3746561" cy="161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09087"/>
              </p:ext>
            </p:extLst>
          </p:nvPr>
        </p:nvGraphicFramePr>
        <p:xfrm>
          <a:off x="203900" y="3912494"/>
          <a:ext cx="4854587" cy="803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700"/>
                <a:gridCol w="1071602"/>
                <a:gridCol w="942190"/>
                <a:gridCol w="959705"/>
                <a:gridCol w="1160390"/>
              </a:tblGrid>
              <a:tr h="504056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période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Taux de récupération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% de valeurs bonnes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% de valeurs douteuses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% de valeurs fausses</a:t>
                      </a:r>
                      <a:endParaRPr lang="fr-FR" sz="1100" dirty="0"/>
                    </a:p>
                  </a:txBody>
                  <a:tcPr/>
                </a:tc>
              </a:tr>
              <a:tr h="299151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5232265" y="920961"/>
            <a:ext cx="373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Figure 2. Représentation </a:t>
            </a:r>
            <a:r>
              <a:rPr lang="fr-FR" sz="1200" dirty="0"/>
              <a:t>de la </a:t>
            </a:r>
            <a:r>
              <a:rPr lang="fr-FR" sz="1200" dirty="0" smtClean="0"/>
              <a:t>variation haute fréquence sur la dernière semaine d’acquisition </a:t>
            </a:r>
            <a:r>
              <a:rPr lang="fr-FR" sz="1200" i="1" dirty="0" smtClean="0"/>
              <a:t>(tous les points bons et douteux avec codes couleurs</a:t>
            </a:r>
            <a:r>
              <a:rPr lang="fr-FR" sz="1200" dirty="0" smtClean="0"/>
              <a:t>)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739626" y="5155115"/>
            <a:ext cx="3737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492898"/>
              </p:ext>
            </p:extLst>
          </p:nvPr>
        </p:nvGraphicFramePr>
        <p:xfrm>
          <a:off x="179511" y="5202128"/>
          <a:ext cx="4862485" cy="153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8424"/>
                <a:gridCol w="1514556"/>
                <a:gridCol w="1409505"/>
              </a:tblGrid>
              <a:tr h="57036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Période: depuis juillet 2009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Concentration</a:t>
                      </a:r>
                      <a:r>
                        <a:rPr lang="fr-FR" sz="1100" baseline="0" dirty="0" smtClean="0"/>
                        <a:t> médiane  minimale</a:t>
                      </a:r>
                    </a:p>
                    <a:p>
                      <a:r>
                        <a:rPr lang="fr-FR" sz="1100" baseline="0" dirty="0" smtClean="0"/>
                        <a:t>(µ</a:t>
                      </a:r>
                      <a:r>
                        <a:rPr lang="fr-FR" sz="1100" baseline="0" dirty="0" err="1" smtClean="0"/>
                        <a:t>atm</a:t>
                      </a:r>
                      <a:r>
                        <a:rPr lang="fr-FR" sz="1100" baseline="0" dirty="0" smtClean="0"/>
                        <a:t>)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Concentration médiane maximale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aseline="0" dirty="0" smtClean="0"/>
                        <a:t>(µ</a:t>
                      </a:r>
                      <a:r>
                        <a:rPr lang="fr-FR" sz="1100" baseline="0" dirty="0" err="1" smtClean="0"/>
                        <a:t>atm</a:t>
                      </a:r>
                      <a:r>
                        <a:rPr lang="fr-FR" sz="1100" baseline="0" dirty="0" smtClean="0"/>
                        <a:t>)</a:t>
                      </a:r>
                      <a:endParaRPr lang="fr-FR" sz="1100" dirty="0" smtClean="0"/>
                    </a:p>
                    <a:p>
                      <a:endParaRPr lang="fr-FR" sz="1100" dirty="0"/>
                    </a:p>
                  </a:txBody>
                  <a:tcPr/>
                </a:tc>
              </a:tr>
              <a:tr h="193923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Jour 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193923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Mois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  <a:tr h="193923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Année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84041" y="4878116"/>
            <a:ext cx="391561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/>
              <a:t>Tableau 2. Concentrations médianes extrêmes enregistrées</a:t>
            </a:r>
            <a:endParaRPr lang="fr-FR" sz="1200" dirty="0"/>
          </a:p>
        </p:txBody>
      </p:sp>
      <p:sp>
        <p:nvSpPr>
          <p:cNvPr id="13" name="Rectangle 12"/>
          <p:cNvSpPr/>
          <p:nvPr/>
        </p:nvSpPr>
        <p:spPr>
          <a:xfrm>
            <a:off x="5292080" y="5524969"/>
            <a:ext cx="385192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 smtClean="0"/>
              <a:t>N. B. Liens internet de concentrations atmosphériques de référence dans l’hémisphère nord:</a:t>
            </a:r>
          </a:p>
          <a:p>
            <a:r>
              <a:rPr lang="fr-FR" sz="800" dirty="0" smtClean="0">
                <a:hlinkClick r:id="rId4"/>
              </a:rPr>
              <a:t>Station irlandaise de Mace Head: https://icos-atc.lsce.ipsl.fr/?q=MHD</a:t>
            </a:r>
            <a:endParaRPr lang="fr-FR" sz="1050" u="sng" dirty="0" smtClean="0"/>
          </a:p>
          <a:p>
            <a:r>
              <a:rPr lang="fr-FR" sz="800" u="sng" dirty="0" smtClean="0"/>
              <a:t>Station </a:t>
            </a:r>
            <a:r>
              <a:rPr lang="fr-FR" sz="800" u="sng" dirty="0" err="1" smtClean="0"/>
              <a:t>Mauna</a:t>
            </a:r>
            <a:r>
              <a:rPr lang="fr-FR" sz="800" u="sng" dirty="0" smtClean="0"/>
              <a:t> Loa: http://www.esrl.noaa.gov/gmd/ccgg/trends/index.html</a:t>
            </a:r>
            <a:endParaRPr lang="fr-FR" sz="800" dirty="0" smtClean="0"/>
          </a:p>
        </p:txBody>
      </p:sp>
      <p:sp>
        <p:nvSpPr>
          <p:cNvPr id="14" name="ZoneTexte 13"/>
          <p:cNvSpPr txBox="1"/>
          <p:nvPr/>
        </p:nvSpPr>
        <p:spPr>
          <a:xfrm>
            <a:off x="5216389" y="3512041"/>
            <a:ext cx="3964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Figure 3. </a:t>
            </a:r>
            <a:r>
              <a:rPr lang="fr-FR" sz="1200" dirty="0" err="1" smtClean="0"/>
              <a:t>Boxplot</a:t>
            </a:r>
            <a:r>
              <a:rPr lang="fr-FR" sz="1200" dirty="0" smtClean="0"/>
              <a:t> mensuelles sur la dernière année complète </a:t>
            </a:r>
            <a:endParaRPr lang="fr-FR" sz="1200" dirty="0"/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5" t="13074" r="28864" b="35335"/>
          <a:stretch/>
        </p:blipFill>
        <p:spPr bwMode="auto">
          <a:xfrm>
            <a:off x="5183779" y="3783523"/>
            <a:ext cx="386910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7691807" y="5240233"/>
            <a:ext cx="11769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d</a:t>
            </a:r>
            <a:r>
              <a:rPr lang="fr-FR" sz="1200" dirty="0" smtClean="0"/>
              <a:t>e l’année 2014</a:t>
            </a:r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1520588" y="96070"/>
            <a:ext cx="7348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Bulletin descriptif de la chronologie du CO2 atmosphérique mesuré à Ste Anne du </a:t>
            </a:r>
            <a:r>
              <a:rPr lang="fr-FR" sz="1600" b="1" dirty="0" err="1" smtClean="0"/>
              <a:t>Portzic</a:t>
            </a:r>
            <a:r>
              <a:rPr lang="fr-FR" sz="1600" b="1" dirty="0" smtClean="0"/>
              <a:t>, toutes </a:t>
            </a:r>
            <a:r>
              <a:rPr lang="fr-FR" sz="1600" b="1" dirty="0"/>
              <a:t>les 4 </a:t>
            </a:r>
            <a:r>
              <a:rPr lang="fr-FR" sz="1600" b="1" dirty="0" smtClean="0"/>
              <a:t>minutes, depuis juillet 2009</a:t>
            </a:r>
          </a:p>
          <a:p>
            <a:pPr algn="ctr"/>
            <a:r>
              <a:rPr lang="fr-FR" sz="1050" dirty="0" smtClean="0"/>
              <a:t>Version du 06/09/2015</a:t>
            </a:r>
            <a:endParaRPr lang="fr-FR" sz="1050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621"/>
            <a:ext cx="1520588" cy="880340"/>
          </a:xfrm>
          <a:prstGeom prst="rect">
            <a:avLst/>
          </a:prstGeom>
        </p:spPr>
      </p:pic>
      <p:sp>
        <p:nvSpPr>
          <p:cNvPr id="19" name="ZoneTexte 18"/>
          <p:cNvSpPr txBox="1"/>
          <p:nvPr/>
        </p:nvSpPr>
        <p:spPr>
          <a:xfrm>
            <a:off x="5292080" y="6233537"/>
            <a:ext cx="385191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Contacts:</a:t>
            </a:r>
          </a:p>
          <a:p>
            <a:r>
              <a:rPr lang="fr-FR" sz="900" dirty="0" smtClean="0"/>
              <a:t>P. </a:t>
            </a:r>
            <a:r>
              <a:rPr lang="fr-FR" sz="900" dirty="0" err="1" smtClean="0"/>
              <a:t>Rimmelin</a:t>
            </a:r>
            <a:r>
              <a:rPr lang="fr-FR" sz="900" dirty="0"/>
              <a:t>-Maury </a:t>
            </a:r>
            <a:r>
              <a:rPr lang="fr-FR" sz="900" dirty="0" smtClean="0"/>
              <a:t>(</a:t>
            </a:r>
            <a:r>
              <a:rPr lang="fr-FR" sz="900" dirty="0" err="1" smtClean="0"/>
              <a:t>Resp</a:t>
            </a:r>
            <a:r>
              <a:rPr lang="fr-FR" sz="900" dirty="0" smtClean="0"/>
              <a:t>. technique)	Peggy.Rimmelinmaury@univ-brest.fr</a:t>
            </a:r>
          </a:p>
          <a:p>
            <a:r>
              <a:rPr lang="fr-FR" sz="900" dirty="0" smtClean="0"/>
              <a:t>S. L’</a:t>
            </a:r>
            <a:r>
              <a:rPr lang="fr-FR" sz="900" dirty="0" err="1" smtClean="0"/>
              <a:t>Helguen</a:t>
            </a:r>
            <a:r>
              <a:rPr lang="fr-FR" sz="900" dirty="0" smtClean="0"/>
              <a:t> (</a:t>
            </a:r>
            <a:r>
              <a:rPr lang="fr-FR" sz="900" dirty="0" err="1" smtClean="0"/>
              <a:t>Resp</a:t>
            </a:r>
            <a:r>
              <a:rPr lang="fr-FR" sz="900" dirty="0" smtClean="0"/>
              <a:t>. scientifique)	 Stephane.Lhelguen@univ-brest.fr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31821245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UBO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rimmelinma</dc:creator>
  <cp:lastModifiedBy>rimmelinma</cp:lastModifiedBy>
  <cp:revision>1</cp:revision>
  <dcterms:created xsi:type="dcterms:W3CDTF">2015-09-07T12:07:17Z</dcterms:created>
  <dcterms:modified xsi:type="dcterms:W3CDTF">2015-09-07T12:07:35Z</dcterms:modified>
</cp:coreProperties>
</file>